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Nunito"/>
      <p:regular r:id="rId38"/>
      <p:bold r:id="rId39"/>
      <p:italic r:id="rId40"/>
      <p:boldItalic r:id="rId41"/>
    </p:embeddedFont>
    <p:embeddedFont>
      <p:font typeface="Maven Pro"/>
      <p:regular r:id="rId42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Nunito-italic.fntdata"/><Relationship Id="rId20" Type="http://schemas.openxmlformats.org/officeDocument/2006/relationships/slide" Target="slides/slide15.xml"/><Relationship Id="rId42" Type="http://schemas.openxmlformats.org/officeDocument/2006/relationships/font" Target="fonts/MavenPro-regular.fntdata"/><Relationship Id="rId41" Type="http://schemas.openxmlformats.org/officeDocument/2006/relationships/font" Target="fonts/Nunit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font" Target="fonts/MavenPro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Nunito-bold.fntdata"/><Relationship Id="rId16" Type="http://schemas.openxmlformats.org/officeDocument/2006/relationships/slide" Target="slides/slide11.xml"/><Relationship Id="rId38" Type="http://schemas.openxmlformats.org/officeDocument/2006/relationships/font" Target="fonts/Nuni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382ac1d888_9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382ac1d888_9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382ac1d888_15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382ac1d888_1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382ac1d888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382ac1d888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382ac1d888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382ac1d888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382ac1d888_105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382ac1d888_105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382ac1d888_105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382ac1d888_105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382ac1d888_0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382ac1d888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382ac1d888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3382ac1d888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382ac1d888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382ac1d888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382ac1d888_10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382ac1d888_10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382ac1d888_7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382ac1d888_7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382ac1d888_7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3382ac1d888_7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3382ac1d888_7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3382ac1d888_7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382ac1d888_7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3382ac1d888_7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382ac1d888_7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382ac1d888_7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382ac1d888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382ac1d888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382ac1d888_7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382ac1d888_7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382ac1d888_7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3382ac1d888_7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382ac1d888_10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382ac1d888_10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3382ac1d888_105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3382ac1d888_105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3382ac1d888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3382ac1d888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382ac1d888_3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3382ac1d888_3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382ac1d888_9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382ac1d888_9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382ac1d888_9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3382ac1d888_9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382ac1d888_69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382ac1d888_69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382ac1d888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382ac1d888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382ac1d888_3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382ac1d888_3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382ac1d888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382ac1d888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382ac1d888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382ac1d888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382ac1d888_9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382ac1d888_9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382ac1d888_15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382ac1d888_15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jp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Relationship Id="rId4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A3_</a:t>
            </a:r>
            <a:r>
              <a:rPr lang="ko"/>
              <a:t>화성탐사 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081925"/>
            <a:ext cx="15345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류승기</a:t>
            </a:r>
            <a:br>
              <a:rPr lang="ko"/>
            </a:br>
            <a:r>
              <a:rPr lang="ko"/>
              <a:t>이강태</a:t>
            </a:r>
            <a:br>
              <a:rPr lang="ko"/>
            </a:br>
            <a:r>
              <a:rPr lang="ko"/>
              <a:t>이선우</a:t>
            </a:r>
            <a:br>
              <a:rPr lang="ko"/>
            </a:br>
            <a:r>
              <a:rPr lang="ko"/>
              <a:t>정승연</a:t>
            </a:r>
            <a:br>
              <a:rPr lang="ko"/>
            </a:br>
            <a:r>
              <a:rPr lang="ko"/>
              <a:t>최민호</a:t>
            </a:r>
            <a:endParaRPr/>
          </a:p>
        </p:txBody>
      </p:sp>
      <p:pic>
        <p:nvPicPr>
          <p:cNvPr id="279" name="Google Shape;27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1205" y="127350"/>
            <a:ext cx="4811901" cy="467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213" y="127338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3"/>
          <p:cNvPicPr preferRelativeResize="0"/>
          <p:nvPr/>
        </p:nvPicPr>
        <p:blipFill rotWithShape="1">
          <a:blip r:embed="rId5">
            <a:alphaModFix/>
          </a:blip>
          <a:srcRect b="0" l="57290" r="28744" t="72752"/>
          <a:stretch/>
        </p:blipFill>
        <p:spPr>
          <a:xfrm>
            <a:off x="7808750" y="2831350"/>
            <a:ext cx="443050" cy="69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13"/>
          <p:cNvPicPr preferRelativeResize="0"/>
          <p:nvPr/>
        </p:nvPicPr>
        <p:blipFill rotWithShape="1">
          <a:blip r:embed="rId6">
            <a:alphaModFix/>
          </a:blip>
          <a:srcRect b="0" l="0" r="10071" t="0"/>
          <a:stretch/>
        </p:blipFill>
        <p:spPr>
          <a:xfrm>
            <a:off x="5433400" y="684588"/>
            <a:ext cx="976925" cy="133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3"/>
          <p:cNvPicPr preferRelativeResize="0"/>
          <p:nvPr/>
        </p:nvPicPr>
        <p:blipFill rotWithShape="1">
          <a:blip r:embed="rId5">
            <a:alphaModFix/>
          </a:blip>
          <a:srcRect b="3543" l="0" r="83954" t="64848"/>
          <a:stretch/>
        </p:blipFill>
        <p:spPr>
          <a:xfrm>
            <a:off x="6231125" y="3369000"/>
            <a:ext cx="509050" cy="80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GoldDetector.py</a:t>
            </a:r>
            <a:endParaRPr/>
          </a:p>
        </p:txBody>
      </p:sp>
      <p:sp>
        <p:nvSpPr>
          <p:cNvPr id="364" name="Google Shape;364;p2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5" name="Google Shape;3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3875" y="1181527"/>
            <a:ext cx="3399050" cy="309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GoldDetector.py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code 일부</a:t>
            </a:r>
            <a:endParaRPr/>
          </a:p>
        </p:txBody>
      </p:sp>
      <p:sp>
        <p:nvSpPr>
          <p:cNvPr id="371" name="Google Shape;371;p23"/>
          <p:cNvSpPr txBox="1"/>
          <p:nvPr>
            <p:ph idx="1" type="body"/>
          </p:nvPr>
        </p:nvSpPr>
        <p:spPr>
          <a:xfrm>
            <a:off x="1303800" y="19018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2" name="Google Shape;37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54900"/>
            <a:ext cx="4103750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3" name="Google Shape;373;p23"/>
          <p:cNvCxnSpPr>
            <a:stCxn id="374" idx="3"/>
          </p:cNvCxnSpPr>
          <p:nvPr/>
        </p:nvCxnSpPr>
        <p:spPr>
          <a:xfrm flipH="1" rot="10800000">
            <a:off x="2760425" y="2093013"/>
            <a:ext cx="2499000" cy="221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4" name="Google Shape;374;p23"/>
          <p:cNvSpPr txBox="1"/>
          <p:nvPr/>
        </p:nvSpPr>
        <p:spPr>
          <a:xfrm>
            <a:off x="1781525" y="2213013"/>
            <a:ext cx="9789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네비게이션 종료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75" name="Google Shape;375;p23"/>
          <p:cNvCxnSpPr/>
          <p:nvPr/>
        </p:nvCxnSpPr>
        <p:spPr>
          <a:xfrm flipH="1" rot="10800000">
            <a:off x="3492500" y="1575675"/>
            <a:ext cx="1587600" cy="17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6" name="Google Shape;376;p23"/>
          <p:cNvSpPr txBox="1"/>
          <p:nvPr/>
        </p:nvSpPr>
        <p:spPr>
          <a:xfrm>
            <a:off x="1303800" y="1522825"/>
            <a:ext cx="21447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바운딩 박스 중 가장 큰 바운딩 박스 선택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77" name="Google Shape;377;p23"/>
          <p:cNvCxnSpPr/>
          <p:nvPr/>
        </p:nvCxnSpPr>
        <p:spPr>
          <a:xfrm>
            <a:off x="1957925" y="2792825"/>
            <a:ext cx="0" cy="132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8" name="Google Shape;378;p23"/>
          <p:cNvSpPr txBox="1"/>
          <p:nvPr/>
        </p:nvSpPr>
        <p:spPr>
          <a:xfrm>
            <a:off x="978950" y="3030950"/>
            <a:ext cx="20988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바운딩 박스를 통해 회전과, 전진을 통해 광물 앞으로 이동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79" name="Google Shape;379;p23"/>
          <p:cNvSpPr txBox="1"/>
          <p:nvPr/>
        </p:nvSpPr>
        <p:spPr>
          <a:xfrm>
            <a:off x="3548400" y="2560525"/>
            <a:ext cx="2199000" cy="2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바운딩 박스</a:t>
            </a: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중심 계산</a:t>
            </a: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80" name="Google Shape;380;p23"/>
          <p:cNvCxnSpPr/>
          <p:nvPr/>
        </p:nvCxnSpPr>
        <p:spPr>
          <a:xfrm>
            <a:off x="1943225" y="2034350"/>
            <a:ext cx="0" cy="176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1" name="Google Shape;381;p23"/>
          <p:cNvSpPr txBox="1"/>
          <p:nvPr/>
        </p:nvSpPr>
        <p:spPr>
          <a:xfrm>
            <a:off x="3033975" y="2865625"/>
            <a:ext cx="2751600" cy="3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offset_x은 바운딩박스와, 카메라 중심간 오차</a:t>
            </a:r>
            <a:endParaRPr sz="7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82" name="Google Shape;382;p23"/>
          <p:cNvSpPr txBox="1"/>
          <p:nvPr/>
        </p:nvSpPr>
        <p:spPr>
          <a:xfrm>
            <a:off x="3080925" y="3186750"/>
            <a:ext cx="1534500" cy="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1.중심오차 offset_x 가 20이상이면 그에 맞게 회전</a:t>
            </a: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2. 바운딩박스높이/카메라높이 가 0.6이상, </a:t>
            </a: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h / self.frame_height</a:t>
            </a: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즉 바운딩박스가 60% 이상이면, 전진</a:t>
            </a: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3. 바운딩 박스 크기가 60프로 이상이면 정지</a:t>
            </a:r>
            <a:endParaRPr sz="8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83" name="Google Shape;383;p23"/>
          <p:cNvCxnSpPr/>
          <p:nvPr/>
        </p:nvCxnSpPr>
        <p:spPr>
          <a:xfrm>
            <a:off x="2772250" y="3498375"/>
            <a:ext cx="238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맵 제작 </a:t>
            </a:r>
            <a:endParaRPr/>
          </a:p>
        </p:txBody>
      </p:sp>
      <p:sp>
        <p:nvSpPr>
          <p:cNvPr id="389" name="Google Shape;389;p24"/>
          <p:cNvSpPr txBox="1"/>
          <p:nvPr>
            <p:ph idx="1" type="body"/>
          </p:nvPr>
        </p:nvSpPr>
        <p:spPr>
          <a:xfrm>
            <a:off x="1005550" y="1597875"/>
            <a:ext cx="17244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사용 툴 - Blender 3D</a:t>
            </a:r>
            <a:endParaRPr/>
          </a:p>
        </p:txBody>
      </p:sp>
      <p:pic>
        <p:nvPicPr>
          <p:cNvPr id="390" name="Google Shape;39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750" y="1112676"/>
            <a:ext cx="6058224" cy="3648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776" y="2044351"/>
            <a:ext cx="2616805" cy="271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5"/>
          <p:cNvSpPr txBox="1"/>
          <p:nvPr>
            <p:ph idx="1" type="body"/>
          </p:nvPr>
        </p:nvSpPr>
        <p:spPr>
          <a:xfrm>
            <a:off x="288825" y="16621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map 파일은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.gazebo/models폴더 내부에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저장해놓음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7" name="Google Shape;39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4825" y="519628"/>
            <a:ext cx="6809175" cy="38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5525" y="4144200"/>
            <a:ext cx="4428476" cy="9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rviz2</a:t>
            </a:r>
            <a:r>
              <a:rPr lang="ko"/>
              <a:t>와 gazebo 동기화</a:t>
            </a:r>
            <a:endParaRPr/>
          </a:p>
        </p:txBody>
      </p:sp>
      <p:sp>
        <p:nvSpPr>
          <p:cNvPr id="404" name="Google Shape;404;p26"/>
          <p:cNvSpPr txBox="1"/>
          <p:nvPr>
            <p:ph idx="1" type="body"/>
          </p:nvPr>
        </p:nvSpPr>
        <p:spPr>
          <a:xfrm>
            <a:off x="63700" y="1540075"/>
            <a:ext cx="27762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작업공간/src/mars_plan(패키지)/map</a:t>
            </a:r>
            <a:endParaRPr/>
          </a:p>
        </p:txBody>
      </p:sp>
      <p:pic>
        <p:nvPicPr>
          <p:cNvPr id="405" name="Google Shape;40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8625" y="1250550"/>
            <a:ext cx="5414199" cy="336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26"/>
          <p:cNvPicPr preferRelativeResize="0"/>
          <p:nvPr/>
        </p:nvPicPr>
        <p:blipFill rotWithShape="1">
          <a:blip r:embed="rId4">
            <a:alphaModFix/>
          </a:blip>
          <a:srcRect b="2216" l="-7542" r="-27629" t="-37388"/>
          <a:stretch/>
        </p:blipFill>
        <p:spPr>
          <a:xfrm>
            <a:off x="92902" y="678500"/>
            <a:ext cx="4879899" cy="413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구조물 - 광물 생성</a:t>
            </a:r>
            <a:endParaRPr/>
          </a:p>
        </p:txBody>
      </p:sp>
      <p:sp>
        <p:nvSpPr>
          <p:cNvPr id="412" name="Google Shape;412;p27"/>
          <p:cNvSpPr txBox="1"/>
          <p:nvPr>
            <p:ph idx="1" type="body"/>
          </p:nvPr>
        </p:nvSpPr>
        <p:spPr>
          <a:xfrm>
            <a:off x="822425" y="1658700"/>
            <a:ext cx="1379100" cy="27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여러개의 BOX를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다른 각도 만들어서 하나로 합체 </a:t>
            </a:r>
            <a:endParaRPr/>
          </a:p>
        </p:txBody>
      </p:sp>
      <p:pic>
        <p:nvPicPr>
          <p:cNvPr id="413" name="Google Shape;41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2396" y="1632238"/>
            <a:ext cx="3457850" cy="32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3850" y="362338"/>
            <a:ext cx="2010750" cy="456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순찰 경로 지정 및 순찰 수행</a:t>
            </a:r>
            <a:endParaRPr/>
          </a:p>
        </p:txBody>
      </p:sp>
      <p:sp>
        <p:nvSpPr>
          <p:cNvPr id="420" name="Google Shape;420;p28"/>
          <p:cNvSpPr txBox="1"/>
          <p:nvPr>
            <p:ph idx="1" type="body"/>
          </p:nvPr>
        </p:nvSpPr>
        <p:spPr>
          <a:xfrm>
            <a:off x="68925" y="1414500"/>
            <a:ext cx="28548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/>
              <a:t>NAV</a:t>
            </a:r>
            <a:r>
              <a:rPr lang="ko"/>
              <a:t>기능을 통해 좌표 확인 후 목표 좌표로 로봇을 이동</a:t>
            </a:r>
            <a:endParaRPr/>
          </a:p>
        </p:txBody>
      </p:sp>
      <p:pic>
        <p:nvPicPr>
          <p:cNvPr id="421" name="Google Shape;4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2525" y="1378775"/>
            <a:ext cx="2435217" cy="32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6192" y="1378775"/>
            <a:ext cx="3000224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초기 GUI</a:t>
            </a:r>
            <a:endParaRPr/>
          </a:p>
        </p:txBody>
      </p:sp>
      <p:sp>
        <p:nvSpPr>
          <p:cNvPr id="428" name="Google Shape;428;p29"/>
          <p:cNvSpPr txBox="1"/>
          <p:nvPr>
            <p:ph idx="1" type="body"/>
          </p:nvPr>
        </p:nvSpPr>
        <p:spPr>
          <a:xfrm>
            <a:off x="214475" y="1545550"/>
            <a:ext cx="4152900" cy="33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각각의 로봇 동작과 복귀 기능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특정 상황 처리(궤도 포격/광물 수집)기능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각각의 로봇 카메라 화면 모니터링 기능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버튼형식으로 각각 구현</a:t>
            </a:r>
            <a:endParaRPr/>
          </a:p>
        </p:txBody>
      </p:sp>
      <p:pic>
        <p:nvPicPr>
          <p:cNvPr id="429" name="Google Shape;42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5424" y="278875"/>
            <a:ext cx="3223201" cy="45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3825" y="362513"/>
            <a:ext cx="2425450" cy="441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상황 조치 (후처리)</a:t>
            </a:r>
            <a:endParaRPr/>
          </a:p>
        </p:txBody>
      </p:sp>
      <p:sp>
        <p:nvSpPr>
          <p:cNvPr id="436" name="Google Shape;436;p30"/>
          <p:cNvSpPr txBox="1"/>
          <p:nvPr>
            <p:ph idx="1" type="body"/>
          </p:nvPr>
        </p:nvSpPr>
        <p:spPr>
          <a:xfrm>
            <a:off x="257350" y="1414825"/>
            <a:ext cx="3404100" cy="33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위험요소제거 - 궤도 포격기능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구현 방법 : 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AutoNum type="arabicPeriod"/>
            </a:pPr>
            <a:r>
              <a:rPr lang="ko"/>
              <a:t>지정된 좌표(위험요소)로 붉은색의 반투명한 빛기둥 생성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/>
              <a:t>빛기둥 생성 후 이펙트를 위한 모델 추가 후 위</a:t>
            </a:r>
            <a:r>
              <a:rPr lang="ko"/>
              <a:t>험</a:t>
            </a:r>
            <a:r>
              <a:rPr lang="ko"/>
              <a:t> 요소 제거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/>
              <a:t>빛기둥 및 이펙트 제거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37" name="Google Shape;43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3800" y="1414825"/>
            <a:ext cx="4770351" cy="311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2250" y="1437950"/>
            <a:ext cx="4493471" cy="311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3150" y="270800"/>
            <a:ext cx="4000650" cy="404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9700" y="236963"/>
            <a:ext cx="4067551" cy="411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9025" y="-12"/>
            <a:ext cx="4819099" cy="487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4"/>
          <p:cNvSpPr txBox="1"/>
          <p:nvPr>
            <p:ph type="ctrTitle"/>
          </p:nvPr>
        </p:nvSpPr>
        <p:spPr>
          <a:xfrm>
            <a:off x="171450" y="129575"/>
            <a:ext cx="2013600" cy="10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700"/>
              <a:t>목</a:t>
            </a:r>
            <a:r>
              <a:rPr lang="ko" sz="5700"/>
              <a:t>차</a:t>
            </a:r>
            <a:r>
              <a:rPr lang="ko" sz="5700"/>
              <a:t> </a:t>
            </a:r>
            <a:endParaRPr sz="5700"/>
          </a:p>
        </p:txBody>
      </p:sp>
      <p:sp>
        <p:nvSpPr>
          <p:cNvPr id="289" name="Google Shape;289;p14"/>
          <p:cNvSpPr txBox="1"/>
          <p:nvPr>
            <p:ph idx="1" type="subTitle"/>
          </p:nvPr>
        </p:nvSpPr>
        <p:spPr>
          <a:xfrm>
            <a:off x="654525" y="1190075"/>
            <a:ext cx="4600500" cy="34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ko" sz="2400"/>
              <a:t>시나리오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ko" sz="2400"/>
              <a:t>시나리오 구현 기능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ko" sz="2400"/>
              <a:t>시나리오 구현 기능 개략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ko" sz="2400"/>
              <a:t>광물 판단 기능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ko" sz="2400"/>
              <a:t>맵, 광물 생성 기능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ko" sz="2400"/>
              <a:t>순찰, 상황 조치 기능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ko" sz="2400"/>
              <a:t>GUI, 시스템 설계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ko" sz="2400"/>
              <a:t>통합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ko" sz="2400"/>
              <a:t>문제점과 해결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ko" sz="2400"/>
              <a:t>팀원 역할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2"/>
          <p:cNvSpPr txBox="1"/>
          <p:nvPr>
            <p:ph type="title"/>
          </p:nvPr>
        </p:nvSpPr>
        <p:spPr>
          <a:xfrm>
            <a:off x="1303800" y="714525"/>
            <a:ext cx="70305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통합 시나리오 - GUI</a:t>
            </a:r>
            <a:endParaRPr/>
          </a:p>
        </p:txBody>
      </p:sp>
      <p:sp>
        <p:nvSpPr>
          <p:cNvPr id="451" name="Google Shape;451;p32"/>
          <p:cNvSpPr txBox="1"/>
          <p:nvPr>
            <p:ph idx="1" type="body"/>
          </p:nvPr>
        </p:nvSpPr>
        <p:spPr>
          <a:xfrm>
            <a:off x="856400" y="4397375"/>
            <a:ext cx="45189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/>
              <a:t>로봇 1, 로봇 2 카메라 연</a:t>
            </a:r>
            <a:r>
              <a:rPr lang="ko"/>
              <a:t>동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/>
              <a:t>순찰, 정지, 복귀, 궤도 포격, 광물 회수, 광물 생성 버튼</a:t>
            </a:r>
            <a:endParaRPr/>
          </a:p>
        </p:txBody>
      </p:sp>
      <p:pic>
        <p:nvPicPr>
          <p:cNvPr id="452" name="Google Shape;45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175" y="1428225"/>
            <a:ext cx="7408124" cy="2862299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32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3"/>
          <p:cNvSpPr txBox="1"/>
          <p:nvPr>
            <p:ph type="title"/>
          </p:nvPr>
        </p:nvSpPr>
        <p:spPr>
          <a:xfrm>
            <a:off x="1303800" y="714525"/>
            <a:ext cx="70305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통합 시나리오 - 시스템 설계</a:t>
            </a:r>
            <a:endParaRPr/>
          </a:p>
        </p:txBody>
      </p:sp>
      <p:sp>
        <p:nvSpPr>
          <p:cNvPr id="459" name="Google Shape;459;p3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pic>
        <p:nvPicPr>
          <p:cNvPr id="460" name="Google Shape;46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600" y="1428225"/>
            <a:ext cx="7738798" cy="341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4"/>
          <p:cNvSpPr txBox="1"/>
          <p:nvPr>
            <p:ph type="title"/>
          </p:nvPr>
        </p:nvSpPr>
        <p:spPr>
          <a:xfrm>
            <a:off x="1303800" y="714525"/>
            <a:ext cx="70305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통합 시나리오 - 시스템 설계 - MainServer</a:t>
            </a:r>
            <a:endParaRPr/>
          </a:p>
        </p:txBody>
      </p:sp>
      <p:sp>
        <p:nvSpPr>
          <p:cNvPr id="466" name="Google Shape;466;p34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pic>
        <p:nvPicPr>
          <p:cNvPr id="467" name="Google Shape;46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971" y="1742550"/>
            <a:ext cx="3283055" cy="3158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4425" y="1742538"/>
            <a:ext cx="3113051" cy="2357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9" name="Google Shape;469;p34"/>
          <p:cNvCxnSpPr/>
          <p:nvPr/>
        </p:nvCxnSpPr>
        <p:spPr>
          <a:xfrm>
            <a:off x="3406775" y="2590800"/>
            <a:ext cx="2603400" cy="563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0" name="Google Shape;470;p34"/>
          <p:cNvSpPr txBox="1"/>
          <p:nvPr/>
        </p:nvSpPr>
        <p:spPr>
          <a:xfrm>
            <a:off x="2986075" y="1503375"/>
            <a:ext cx="13800" cy="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1" name="Google Shape;471;p34"/>
          <p:cNvSpPr txBox="1"/>
          <p:nvPr/>
        </p:nvSpPr>
        <p:spPr>
          <a:xfrm>
            <a:off x="3637775" y="2916250"/>
            <a:ext cx="2085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사용자의 입력에 따라 알맞은 노드에 앞선 기능을 로봇에게 명령 내림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2" name="Google Shape;472;p34"/>
          <p:cNvSpPr txBox="1"/>
          <p:nvPr/>
        </p:nvSpPr>
        <p:spPr>
          <a:xfrm>
            <a:off x="3637775" y="4100250"/>
            <a:ext cx="3956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메인 서버를 통해 로봇들을 제어의 </a:t>
            </a:r>
            <a:r>
              <a:rPr lang="ko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이점 : 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-"/>
            </a:pPr>
            <a:r>
              <a:rPr lang="ko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메인 서버 통합시 편리함, 여러 로봇 소환 가능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단점 :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-"/>
            </a:pPr>
            <a:r>
              <a:rPr lang="ko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서버 성능이 낮으면 안 좋음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5"/>
          <p:cNvSpPr txBox="1"/>
          <p:nvPr>
            <p:ph type="title"/>
          </p:nvPr>
        </p:nvSpPr>
        <p:spPr>
          <a:xfrm>
            <a:off x="1303800" y="714525"/>
            <a:ext cx="70305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통합 시나리오 - 순찰 로봇 호출 기</a:t>
            </a:r>
            <a:r>
              <a:rPr lang="ko"/>
              <a:t>능</a:t>
            </a:r>
            <a:r>
              <a:rPr lang="ko"/>
              <a:t>  </a:t>
            </a:r>
            <a:endParaRPr/>
          </a:p>
        </p:txBody>
      </p:sp>
      <p:sp>
        <p:nvSpPr>
          <p:cNvPr id="478" name="Google Shape;478;p35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endParaRPr/>
          </a:p>
        </p:txBody>
      </p:sp>
      <p:sp>
        <p:nvSpPr>
          <p:cNvPr id="479" name="Google Shape;479;p35"/>
          <p:cNvSpPr txBox="1"/>
          <p:nvPr/>
        </p:nvSpPr>
        <p:spPr>
          <a:xfrm>
            <a:off x="2986075" y="1503375"/>
            <a:ext cx="13800" cy="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0" name="Google Shape;480;p35"/>
          <p:cNvSpPr txBox="1"/>
          <p:nvPr/>
        </p:nvSpPr>
        <p:spPr>
          <a:xfrm>
            <a:off x="600025" y="1742550"/>
            <a:ext cx="34260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AutoNum type="arabicPeriod"/>
            </a:pPr>
            <a:r>
              <a:rPr lang="ko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광물을 발견한 로봇이 광물에 다가가 정지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AutoNum type="arabicPeriod"/>
            </a:pPr>
            <a:r>
              <a:rPr lang="ko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본인 로봇 제외한 나머지 로봇이 발견한 로봇의 좌표로 모인다.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AutoNum type="arabicPeriod"/>
            </a:pPr>
            <a:r>
              <a:rPr lang="ko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광물 발견해도 무시한다.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81" name="Google Shape;48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8600" y="1580625"/>
            <a:ext cx="4830319" cy="2367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2" name="Google Shape;482;p35"/>
          <p:cNvCxnSpPr/>
          <p:nvPr/>
        </p:nvCxnSpPr>
        <p:spPr>
          <a:xfrm>
            <a:off x="2946400" y="2463800"/>
            <a:ext cx="1619400" cy="317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ko"/>
              <a:t>문제 + 해결  </a:t>
            </a:r>
            <a:endParaRPr/>
          </a:p>
        </p:txBody>
      </p:sp>
      <p:sp>
        <p:nvSpPr>
          <p:cNvPr id="488" name="Google Shape;488;p3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1.로봇 색상 변경 문제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2. 장애물 생성 문제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3. </a:t>
            </a:r>
            <a:r>
              <a:rPr lang="ko"/>
              <a:t>화면 송출 - Flask를 통한 웹 서버에서 확인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4. 로봇 팔을 추가한 로봇 모델 생성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 로봇 색상 변경 문제</a:t>
            </a:r>
            <a:endParaRPr/>
          </a:p>
        </p:txBody>
      </p:sp>
      <p:sp>
        <p:nvSpPr>
          <p:cNvPr id="494" name="Google Shape;494;p37"/>
          <p:cNvSpPr txBox="1"/>
          <p:nvPr>
            <p:ph idx="1" type="body"/>
          </p:nvPr>
        </p:nvSpPr>
        <p:spPr>
          <a:xfrm>
            <a:off x="650775" y="1597863"/>
            <a:ext cx="2634900" cy="30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문제 : urdf 파일의 색상을 변경해도 가제보 내에 로봇 색상이 변경되지 않음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해결 : 로봇 소환 방식이 urdf를 통해 publisher을 생성하고, 소환할 때는 다른 sdf 파일을 통해 소환되는 구조임, sdf 파일 내 색상을 입혀서 색상 변경 문제 해</a:t>
            </a:r>
            <a:r>
              <a:rPr lang="ko"/>
              <a:t>결</a:t>
            </a:r>
            <a:endParaRPr/>
          </a:p>
        </p:txBody>
      </p:sp>
      <p:pic>
        <p:nvPicPr>
          <p:cNvPr id="495" name="Google Shape;49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3875350"/>
            <a:ext cx="3703800" cy="32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12600"/>
            <a:ext cx="4430701" cy="262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3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장애물 생성 문제 </a:t>
            </a:r>
            <a:endParaRPr/>
          </a:p>
        </p:txBody>
      </p:sp>
      <p:sp>
        <p:nvSpPr>
          <p:cNvPr id="502" name="Google Shape;502;p38"/>
          <p:cNvSpPr txBox="1"/>
          <p:nvPr>
            <p:ph idx="1" type="body"/>
          </p:nvPr>
        </p:nvSpPr>
        <p:spPr>
          <a:xfrm>
            <a:off x="740225" y="1664625"/>
            <a:ext cx="37938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문제 : xacro 파일을 통해 가제보에 장애물을 만들 경우, 색상이 입혀지지 않는 문제 발생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해결 : xacro가 아닌 sdf 파일 형식을 통해 장애물을 만들 경우, 색상을 입힐 수 있</a:t>
            </a:r>
            <a:r>
              <a:rPr lang="ko"/>
              <a:t>음</a:t>
            </a:r>
            <a:endParaRPr/>
          </a:p>
        </p:txBody>
      </p:sp>
      <p:pic>
        <p:nvPicPr>
          <p:cNvPr id="503" name="Google Shape;50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3675" y="3147150"/>
            <a:ext cx="4354274" cy="254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3725" y="23000"/>
            <a:ext cx="4459175" cy="2548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5" name="Google Shape;505;p38"/>
          <p:cNvCxnSpPr>
            <a:stCxn id="504" idx="2"/>
            <a:endCxn id="503" idx="0"/>
          </p:cNvCxnSpPr>
          <p:nvPr/>
        </p:nvCxnSpPr>
        <p:spPr>
          <a:xfrm flipH="1">
            <a:off x="6920812" y="2571750"/>
            <a:ext cx="82500" cy="575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Flask</a:t>
            </a:r>
            <a:endParaRPr/>
          </a:p>
        </p:txBody>
      </p:sp>
      <p:sp>
        <p:nvSpPr>
          <p:cNvPr id="511" name="Google Shape;511;p39"/>
          <p:cNvSpPr txBox="1"/>
          <p:nvPr>
            <p:ph idx="1" type="body"/>
          </p:nvPr>
        </p:nvSpPr>
        <p:spPr>
          <a:xfrm>
            <a:off x="555550" y="1435425"/>
            <a:ext cx="2634900" cy="304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구현 자체는 성공했지만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불안정한 네트워크 상태 혹은 통신 문제로 컴퓨터가 강제 종료 되는 상황이 지속적으로 발생함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 &gt; 결과적으로 제거하기로 결정</a:t>
            </a:r>
            <a:endParaRPr/>
          </a:p>
        </p:txBody>
      </p:sp>
      <p:pic>
        <p:nvPicPr>
          <p:cNvPr id="512" name="Google Shape;51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9549" y="429050"/>
            <a:ext cx="5702224" cy="439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</a:t>
            </a:r>
            <a:r>
              <a:rPr lang="ko"/>
              <a:t>로봇 모델 생성</a:t>
            </a:r>
            <a:endParaRPr/>
          </a:p>
        </p:txBody>
      </p:sp>
      <p:sp>
        <p:nvSpPr>
          <p:cNvPr id="518" name="Google Shape;518;p4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로봇 모델을 뽑은 후 가제보와 rviz2로 연동시켜서 소환시 소환 불가능 및 센서와 카메라 연동 실패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&gt; 결과적으로 구현 실패</a:t>
            </a:r>
            <a:endParaRPr/>
          </a:p>
        </p:txBody>
      </p:sp>
      <p:pic>
        <p:nvPicPr>
          <p:cNvPr id="519" name="Google Shape;51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6175" y="2350775"/>
            <a:ext cx="5428450" cy="288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담당 역할</a:t>
            </a:r>
            <a:endParaRPr/>
          </a:p>
        </p:txBody>
      </p:sp>
      <p:sp>
        <p:nvSpPr>
          <p:cNvPr id="525" name="Google Shape;525;p41"/>
          <p:cNvSpPr txBox="1"/>
          <p:nvPr>
            <p:ph idx="1" type="body"/>
          </p:nvPr>
        </p:nvSpPr>
        <p:spPr>
          <a:xfrm>
            <a:off x="445350" y="16923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/>
              <a:t>류승기 - 로봇 상호작용 알고리즘 구현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/>
              <a:t>이강태 - 카메라 인식 알고리즘 구현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/>
              <a:t>이선우 - 코드 통합 , 시나리오 작성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/>
              <a:t>정승연 - 맵&amp;객체 제작, 테스트 GUI 기능 및 프로토타입 생성 + 구현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ko"/>
              <a:t>최민호 - 로봇 카메라 제어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시나리오 - 화성 탐사</a:t>
            </a:r>
            <a:endParaRPr/>
          </a:p>
        </p:txBody>
      </p:sp>
      <p:pic>
        <p:nvPicPr>
          <p:cNvPr id="295" name="Google Shape;29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50" y="1363725"/>
            <a:ext cx="3634399" cy="330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5"/>
          <p:cNvSpPr txBox="1"/>
          <p:nvPr>
            <p:ph idx="1" type="body"/>
          </p:nvPr>
        </p:nvSpPr>
        <p:spPr>
          <a:xfrm>
            <a:off x="3675900" y="1363725"/>
            <a:ext cx="5357400" cy="33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화성에서 두 로봇의 초기 위치(BASE) 지정</a:t>
            </a:r>
            <a:endParaRPr sz="1500"/>
          </a:p>
          <a:p>
            <a:pPr indent="0" lvl="0" marL="0" rtl="0" algn="ctr">
              <a:lnSpc>
                <a:spcPct val="17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00"/>
              <a:t>화성에서 두 로봇이 각 할당받은 웨이포인트를 통하여 순찰을 진행</a:t>
            </a:r>
            <a:endParaRPr sz="1500"/>
          </a:p>
          <a:p>
            <a:pPr indent="0" lvl="0" marL="0" rtl="0" algn="ctr">
              <a:lnSpc>
                <a:spcPct val="17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00"/>
              <a:t>순찰 중 광물을 발견할 시 발견한 로봇이 광물을 추적</a:t>
            </a:r>
            <a:endParaRPr sz="1500"/>
          </a:p>
          <a:p>
            <a:pPr indent="0" lvl="0" marL="0" rtl="0" algn="ctr">
              <a:lnSpc>
                <a:spcPct val="17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00"/>
              <a:t>추적 후 광물을 확인 시 다른 로봇이 광물 위치에 도착</a:t>
            </a:r>
            <a:endParaRPr sz="1500"/>
          </a:p>
          <a:p>
            <a:pPr indent="0" lvl="0" marL="0" rtl="0" algn="ctr">
              <a:lnSpc>
                <a:spcPct val="17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00"/>
              <a:t>두 로봇이 도착 후 관제 결정으로 광물 처리 진행</a:t>
            </a:r>
            <a:endParaRPr sz="1500"/>
          </a:p>
          <a:p>
            <a:pPr indent="0" lvl="0" marL="0" rtl="0" algn="ctr">
              <a:lnSpc>
                <a:spcPct val="17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1500"/>
              <a:t>처리 후 초기 위치(BASE)로 함께 복귀</a:t>
            </a:r>
            <a:endParaRPr sz="15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터미널 실행 순서 	</a:t>
            </a:r>
            <a:endParaRPr/>
          </a:p>
        </p:txBody>
      </p:sp>
      <p:sp>
        <p:nvSpPr>
          <p:cNvPr id="531" name="Google Shape;531;p42"/>
          <p:cNvSpPr txBox="1"/>
          <p:nvPr>
            <p:ph idx="1" type="body"/>
          </p:nvPr>
        </p:nvSpPr>
        <p:spPr>
          <a:xfrm>
            <a:off x="1225725" y="1165900"/>
            <a:ext cx="7030500" cy="3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터미널 실행 순서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1.</a:t>
            </a:r>
            <a:r>
              <a:rPr lang="ko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ros2</a:t>
            </a:r>
            <a:r>
              <a:rPr lang="ko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launch</a:t>
            </a:r>
            <a:r>
              <a:rPr lang="ko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mars_plan</a:t>
            </a:r>
            <a:r>
              <a:rPr lang="ko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mars.launch.py </a:t>
            </a:r>
            <a:endParaRPr sz="10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또는 cd ws -&gt; . com_sh/mar.sh</a:t>
            </a:r>
            <a:endParaRPr sz="10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2.</a:t>
            </a:r>
            <a:r>
              <a:rPr lang="ko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ros2</a:t>
            </a:r>
            <a:r>
              <a:rPr lang="ko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run</a:t>
            </a:r>
            <a:r>
              <a:rPr lang="ko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mars_plan</a:t>
            </a:r>
            <a:r>
              <a:rPr lang="ko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MainServer</a:t>
            </a:r>
            <a:endParaRPr sz="10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또는 cd ws -&gt; . com_sh/MainServer.sh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3.</a:t>
            </a:r>
            <a:r>
              <a:rPr lang="ko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ros2</a:t>
            </a:r>
            <a:r>
              <a:rPr lang="ko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run</a:t>
            </a:r>
            <a:r>
              <a:rPr lang="ko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mars_plan</a:t>
            </a:r>
            <a:r>
              <a:rPr lang="ko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UI</a:t>
            </a:r>
            <a:endParaRPr sz="1050">
              <a:solidFill>
                <a:srgbClr val="CE9178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또는 </a:t>
            </a:r>
            <a:r>
              <a:rPr lang="ko"/>
              <a:t>cd ws -&gt; . com_sh/ui_start.sh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	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시연영상 </a:t>
            </a:r>
            <a:endParaRPr/>
          </a:p>
        </p:txBody>
      </p:sp>
      <p:sp>
        <p:nvSpPr>
          <p:cNvPr id="537" name="Google Shape;537;p43"/>
          <p:cNvSpPr txBox="1"/>
          <p:nvPr>
            <p:ph idx="1" type="body"/>
          </p:nvPr>
        </p:nvSpPr>
        <p:spPr>
          <a:xfrm>
            <a:off x="676275" y="2003425"/>
            <a:ext cx="71517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/>
              <a:t>https://doosan-rokey.slack.com/files/U07L7F5NCHK/F08EFAV72P6/1000101148.mp4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4"/>
          <p:cNvSpPr txBox="1"/>
          <p:nvPr>
            <p:ph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감사합니다.</a:t>
            </a:r>
            <a:endParaRPr/>
          </a:p>
        </p:txBody>
      </p:sp>
      <p:sp>
        <p:nvSpPr>
          <p:cNvPr id="543" name="Google Shape;543;p44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시나리오 구현 필요 기능</a:t>
            </a:r>
            <a:endParaRPr/>
          </a:p>
        </p:txBody>
      </p:sp>
      <p:sp>
        <p:nvSpPr>
          <p:cNvPr id="302" name="Google Shape;302;p16"/>
          <p:cNvSpPr txBox="1"/>
          <p:nvPr>
            <p:ph idx="1" type="body"/>
          </p:nvPr>
        </p:nvSpPr>
        <p:spPr>
          <a:xfrm>
            <a:off x="3675900" y="1259925"/>
            <a:ext cx="5357400" cy="33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/>
              <a:t>MAP : </a:t>
            </a:r>
            <a:r>
              <a:rPr lang="ko" sz="1500"/>
              <a:t>화성 맵 제작 필요</a:t>
            </a:r>
            <a:endParaRPr sz="1500"/>
          </a:p>
          <a:p>
            <a:pPr indent="-3238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/>
              <a:t>로봇 설계 : waffle + 로봇 팔   -&gt;   waffle</a:t>
            </a:r>
            <a:endParaRPr sz="1500"/>
          </a:p>
          <a:p>
            <a:pPr indent="-3238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/>
              <a:t>순찰 기능</a:t>
            </a:r>
            <a:endParaRPr sz="1500"/>
          </a:p>
          <a:p>
            <a:pPr indent="-3238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/>
              <a:t>광물 발견 기능</a:t>
            </a:r>
            <a:endParaRPr sz="1500"/>
          </a:p>
          <a:p>
            <a:pPr indent="-3238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/>
              <a:t>광물 추적 기능</a:t>
            </a:r>
            <a:endParaRPr sz="1500"/>
          </a:p>
          <a:p>
            <a:pPr indent="-3238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/>
              <a:t>순찰 로봇 호출 기능</a:t>
            </a:r>
            <a:endParaRPr sz="1500"/>
          </a:p>
          <a:p>
            <a:pPr indent="-3238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/>
              <a:t>상황 조치 기능(광물 파괴, 광물 회수, 광물 파괴 이펙트)</a:t>
            </a:r>
            <a:endParaRPr sz="1500"/>
          </a:p>
          <a:p>
            <a:pPr indent="-3238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/>
              <a:t>베이스 복귀 기능</a:t>
            </a:r>
            <a:endParaRPr sz="1500"/>
          </a:p>
          <a:p>
            <a:pPr indent="-3238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/>
              <a:t>광물 생성 기능</a:t>
            </a:r>
            <a:endParaRPr sz="1500"/>
          </a:p>
          <a:p>
            <a:pPr indent="-3238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/>
              <a:t>GUI 기능</a:t>
            </a:r>
            <a:endParaRPr sz="1500"/>
          </a:p>
          <a:p>
            <a:pPr indent="-32385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ko" sz="1500"/>
              <a:t>기능들 통합</a:t>
            </a:r>
            <a:endParaRPr sz="1500"/>
          </a:p>
        </p:txBody>
      </p:sp>
      <p:pic>
        <p:nvPicPr>
          <p:cNvPr id="303" name="Google Shape;3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50" y="1363725"/>
            <a:ext cx="3634399" cy="33051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6"/>
          <p:cNvSpPr txBox="1"/>
          <p:nvPr>
            <p:ph idx="1" type="body"/>
          </p:nvPr>
        </p:nvSpPr>
        <p:spPr>
          <a:xfrm>
            <a:off x="5358000" y="0"/>
            <a:ext cx="3786000" cy="12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/>
              <a:t>화성에서 두 로봇의 초기 위치(BASE) 지정</a:t>
            </a:r>
            <a:endParaRPr sz="900"/>
          </a:p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900"/>
              <a:t>화성에서 두 로봇이 각 할당받은 웨이포인트를 통하여 순찰을 진행</a:t>
            </a:r>
            <a:endParaRPr sz="900"/>
          </a:p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900"/>
              <a:t>순찰 중 광물을 발견할 시 발견한 로봇이 광물을 추적</a:t>
            </a:r>
            <a:endParaRPr sz="900"/>
          </a:p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900"/>
              <a:t>추적 후 광물을 확인 시 다른 로봇이 광물 위치에 도착</a:t>
            </a:r>
            <a:endParaRPr sz="900"/>
          </a:p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 sz="900"/>
              <a:t>두 로봇이 함께 광물 처리 진행</a:t>
            </a:r>
            <a:endParaRPr sz="900"/>
          </a:p>
          <a:p>
            <a:pPr indent="0" lvl="0" marL="0" rtl="0" algn="ctr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900"/>
              <a:t>처리 후 초기 위치(BASE)로 함께 복귀</a:t>
            </a:r>
            <a:endParaRPr sz="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시나리오 구현 기능 구현 개략</a:t>
            </a:r>
            <a:endParaRPr/>
          </a:p>
        </p:txBody>
      </p:sp>
      <p:sp>
        <p:nvSpPr>
          <p:cNvPr id="310" name="Google Shape;310;p17"/>
          <p:cNvSpPr txBox="1"/>
          <p:nvPr>
            <p:ph idx="1" type="body"/>
          </p:nvPr>
        </p:nvSpPr>
        <p:spPr>
          <a:xfrm>
            <a:off x="546900" y="930925"/>
            <a:ext cx="6673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ko" sz="1210"/>
              <a:t>환경구성</a:t>
            </a:r>
            <a:endParaRPr sz="1310"/>
          </a:p>
          <a:p>
            <a:pPr indent="-30543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210"/>
              <a:buAutoNum type="arabicPeriod"/>
            </a:pPr>
            <a:r>
              <a:rPr lang="ko" sz="1210"/>
              <a:t>MAP : 화성 맵 제작</a:t>
            </a:r>
            <a:r>
              <a:rPr lang="ko" sz="1210"/>
              <a:t>                                                    </a:t>
            </a:r>
            <a:endParaRPr sz="1210"/>
          </a:p>
          <a:p>
            <a:pPr indent="-30543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10"/>
              <a:buAutoNum type="arabicPeriod"/>
            </a:pPr>
            <a:r>
              <a:rPr lang="ko" sz="1210"/>
              <a:t>로봇 설계 : waffle</a:t>
            </a:r>
            <a:endParaRPr sz="1210"/>
          </a:p>
          <a:p>
            <a:pPr indent="-30543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10"/>
              <a:buAutoNum type="arabicPeriod"/>
            </a:pPr>
            <a:r>
              <a:rPr lang="ko" sz="1210"/>
              <a:t>광물 생성          sdf파일     &gt;      코드에서 조건에 따라 지정된 좌표로 sdf 불러오기</a:t>
            </a:r>
            <a:endParaRPr sz="1210"/>
          </a:p>
        </p:txBody>
      </p:sp>
      <p:pic>
        <p:nvPicPr>
          <p:cNvPr id="311" name="Google Shape;3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7200" y="159225"/>
            <a:ext cx="2000674" cy="18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7"/>
          <p:cNvSpPr txBox="1"/>
          <p:nvPr>
            <p:ph idx="1" type="body"/>
          </p:nvPr>
        </p:nvSpPr>
        <p:spPr>
          <a:xfrm>
            <a:off x="110850" y="1696025"/>
            <a:ext cx="8930100" cy="34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순찰 기능                    action client     &gt;     waypoint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광물 발견 기능                    image subscribe     &gt;     opencv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광물 추적 기능                    opencv     &gt;     cancle_goal_async()     &gt;     cmd_vel(Twist)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다른 순찰 로봇 호출 기능                    action client     &gt;     발견 로봇 위치(waypoint)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상황 조치 기능(광물 파괴 광물 회수 이펙트)          urdf파일      &gt;      코드에서 조건에 따라 지정된 좌표로 urdf 불러오기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베이스 복귀 기능                    action client     &gt;     초기 위치(BASE)(waypoint)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GUI 기능                    PyQt5 이용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기능들 통합          각 노드를 하나의 Mainserver.py에 불러와서 통합 기능 구현</a:t>
            </a:r>
            <a:endParaRPr/>
          </a:p>
        </p:txBody>
      </p:sp>
      <p:cxnSp>
        <p:nvCxnSpPr>
          <p:cNvPr id="313" name="Google Shape;313;p17"/>
          <p:cNvCxnSpPr/>
          <p:nvPr/>
        </p:nvCxnSpPr>
        <p:spPr>
          <a:xfrm>
            <a:off x="443050" y="2180625"/>
            <a:ext cx="0" cy="267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GoldDetector.py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camera</a:t>
            </a:r>
            <a:endParaRPr/>
          </a:p>
        </p:txBody>
      </p:sp>
      <p:sp>
        <p:nvSpPr>
          <p:cNvPr id="319" name="Google Shape;319;p18"/>
          <p:cNvSpPr txBox="1"/>
          <p:nvPr>
            <p:ph idx="1" type="body"/>
          </p:nvPr>
        </p:nvSpPr>
        <p:spPr>
          <a:xfrm>
            <a:off x="1303800" y="1715450"/>
            <a:ext cx="7030500" cy="3428100"/>
          </a:xfrm>
          <a:prstGeom prst="rect">
            <a:avLst/>
          </a:prstGeom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카메라 인식 알고리즘 구현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로봇2대의 카메라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이미지를 이용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=&gt;	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대상 : 노란색 광물(</a:t>
            </a:r>
            <a:r>
              <a:rPr lang="ko"/>
              <a:t>금</a:t>
            </a:r>
            <a:r>
              <a:rPr lang="ko"/>
              <a:t>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opencv 를 통해 바운딩 박스를 그</a:t>
            </a:r>
            <a:r>
              <a:rPr lang="ko"/>
              <a:t>림</a:t>
            </a:r>
            <a:endParaRPr/>
          </a:p>
        </p:txBody>
      </p:sp>
      <p:pic>
        <p:nvPicPr>
          <p:cNvPr id="320" name="Google Shape;3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9817" y="310625"/>
            <a:ext cx="6024516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1" name="Google Shape;321;p18"/>
          <p:cNvCxnSpPr/>
          <p:nvPr/>
        </p:nvCxnSpPr>
        <p:spPr>
          <a:xfrm flipH="1">
            <a:off x="2890675" y="1715450"/>
            <a:ext cx="3810000" cy="483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2" name="Google Shape;322;p18"/>
          <p:cNvSpPr txBox="1"/>
          <p:nvPr/>
        </p:nvSpPr>
        <p:spPr>
          <a:xfrm>
            <a:off x="140525" y="2817750"/>
            <a:ext cx="39870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ko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subscription</a:t>
            </a:r>
            <a:r>
              <a:rPr lang="ko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ko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create_subscription</a:t>
            </a:r>
            <a:r>
              <a:rPr lang="ko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ko" sz="10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lang="ko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 </a:t>
            </a:r>
            <a:r>
              <a:rPr lang="ko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'/'</a:t>
            </a:r>
            <a:r>
              <a:rPr lang="ko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ko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NAMESPACE</a:t>
            </a:r>
            <a:r>
              <a:rPr lang="ko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ko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050">
                <a:solidFill>
                  <a:srgbClr val="CE917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'/camera/image_raw'</a:t>
            </a:r>
            <a:r>
              <a:rPr lang="ko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self</a:t>
            </a:r>
            <a:r>
              <a:rPr lang="ko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image_callback</a:t>
            </a:r>
            <a:r>
              <a:rPr lang="ko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B5CEA8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lang="ko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GoldDetector.py</a:t>
            </a:r>
            <a:endParaRPr/>
          </a:p>
        </p:txBody>
      </p:sp>
      <p:sp>
        <p:nvSpPr>
          <p:cNvPr id="328" name="Google Shape;328;p19"/>
          <p:cNvSpPr txBox="1"/>
          <p:nvPr>
            <p:ph idx="1" type="body"/>
          </p:nvPr>
        </p:nvSpPr>
        <p:spPr>
          <a:xfrm>
            <a:off x="555450" y="1597875"/>
            <a:ext cx="7030500" cy="3582600"/>
          </a:xfrm>
          <a:prstGeom prst="rect">
            <a:avLst/>
          </a:prstGeom>
          <a:ln cap="flat" cmpd="sng" w="9525">
            <a:solidFill>
              <a:srgbClr val="D4D4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예_ 테스트 :: 회색 객체</a:t>
            </a:r>
            <a:endParaRPr/>
          </a:p>
          <a:p>
            <a:pPr indent="-304958" lvl="0" marL="457200" rtl="0" algn="l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바운딩박스의 중심을 계산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/>
              <a:t>바운딩 박스 높이</a:t>
            </a:r>
            <a:r>
              <a:rPr lang="ko"/>
              <a:t>를</a:t>
            </a:r>
            <a:r>
              <a:rPr lang="ko"/>
              <a:t> 계산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1.-&gt; 바운딩 박스가 중심에 오게끔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angular.z을 통해 회전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2.-&gt; 바운딩 박스가, 카메라 이미지 전체 크기의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60%가 될때까지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linear.x을 통해 계속 전전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⇒ 회전과 전진을 통해, 광물 앞에 위치</a:t>
            </a:r>
            <a:endParaRPr/>
          </a:p>
        </p:txBody>
      </p:sp>
      <p:pic>
        <p:nvPicPr>
          <p:cNvPr id="329" name="Google Shape;3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4186" y="1536800"/>
            <a:ext cx="6617428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0" name="Google Shape;330;p19"/>
          <p:cNvCxnSpPr/>
          <p:nvPr/>
        </p:nvCxnSpPr>
        <p:spPr>
          <a:xfrm>
            <a:off x="8649550" y="1036400"/>
            <a:ext cx="11700" cy="47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1" name="Google Shape;331;p19"/>
          <p:cNvSpPr txBox="1"/>
          <p:nvPr/>
        </p:nvSpPr>
        <p:spPr>
          <a:xfrm>
            <a:off x="7585950" y="199550"/>
            <a:ext cx="1386900" cy="1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mask</a:t>
            </a:r>
            <a:r>
              <a:rPr lang="ko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ko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0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ko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inRange</a:t>
            </a:r>
            <a:r>
              <a:rPr lang="ko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hsv</a:t>
            </a:r>
            <a:r>
              <a:rPr lang="ko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lower_yellow</a:t>
            </a:r>
            <a:r>
              <a:rPr lang="ko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upper_yellow</a:t>
            </a:r>
            <a:r>
              <a:rPr lang="ko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32" name="Google Shape;332;p19"/>
          <p:cNvCxnSpPr/>
          <p:nvPr/>
        </p:nvCxnSpPr>
        <p:spPr>
          <a:xfrm>
            <a:off x="5790750" y="1046600"/>
            <a:ext cx="0" cy="371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3" name="Google Shape;333;p19"/>
          <p:cNvSpPr txBox="1"/>
          <p:nvPr/>
        </p:nvSpPr>
        <p:spPr>
          <a:xfrm>
            <a:off x="4572000" y="349850"/>
            <a:ext cx="42897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ko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ko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</a:t>
            </a:r>
            <a:r>
              <a:rPr lang="ko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</a:t>
            </a:r>
            <a:r>
              <a:rPr lang="ko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endParaRPr sz="10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0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ko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boundingRect</a:t>
            </a:r>
            <a:r>
              <a:rPr lang="ko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largest_contour</a:t>
            </a:r>
            <a:r>
              <a:rPr lang="ko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0"/>
          <p:cNvSpPr txBox="1"/>
          <p:nvPr>
            <p:ph type="title"/>
          </p:nvPr>
        </p:nvSpPr>
        <p:spPr>
          <a:xfrm>
            <a:off x="1366275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GoldDetector.py</a:t>
            </a:r>
            <a:endParaRPr/>
          </a:p>
        </p:txBody>
      </p:sp>
      <p:sp>
        <p:nvSpPr>
          <p:cNvPr id="339" name="Google Shape;339;p20"/>
          <p:cNvSpPr txBox="1"/>
          <p:nvPr>
            <p:ph idx="1" type="body"/>
          </p:nvPr>
        </p:nvSpPr>
        <p:spPr>
          <a:xfrm>
            <a:off x="1210100" y="1300950"/>
            <a:ext cx="7492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원하는 </a:t>
            </a:r>
            <a:r>
              <a:rPr lang="ko"/>
              <a:t>색</a:t>
            </a:r>
            <a:r>
              <a:rPr lang="ko"/>
              <a:t>상(노란</a:t>
            </a:r>
            <a:r>
              <a:rPr lang="ko"/>
              <a:t>색</a:t>
            </a:r>
            <a:r>
              <a:rPr lang="ko"/>
              <a:t>)으로 1차 필터링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-&gt; 화면에 여러 광물 중, 바운딩 박스가 가장 큰 대상 선택으로 2차 필터</a:t>
            </a:r>
            <a:r>
              <a:rPr lang="ko"/>
              <a:t>링을 통해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/>
              <a:t>목표하는 금 광물 + 하나의 광물에 집중하도록 설계</a:t>
            </a:r>
            <a:endParaRPr/>
          </a:p>
        </p:txBody>
      </p:sp>
      <p:pic>
        <p:nvPicPr>
          <p:cNvPr id="340" name="Google Shape;3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0775" y="2509098"/>
            <a:ext cx="6501874" cy="170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025" y="2640838"/>
            <a:ext cx="1619250" cy="1438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2" name="Google Shape;342;p20"/>
          <p:cNvCxnSpPr>
            <a:stCxn id="340" idx="1"/>
            <a:endCxn id="341" idx="3"/>
          </p:cNvCxnSpPr>
          <p:nvPr/>
        </p:nvCxnSpPr>
        <p:spPr>
          <a:xfrm rot="10800000">
            <a:off x="1958275" y="3359985"/>
            <a:ext cx="1132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1"/>
          <p:cNvSpPr txBox="1"/>
          <p:nvPr>
            <p:ph type="title"/>
          </p:nvPr>
        </p:nvSpPr>
        <p:spPr>
          <a:xfrm>
            <a:off x="1303800" y="5897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GoldDetector.py</a:t>
            </a:r>
            <a:endParaRPr/>
          </a:p>
        </p:txBody>
      </p:sp>
      <p:sp>
        <p:nvSpPr>
          <p:cNvPr id="348" name="Google Shape;348;p2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로봇1이, 금 광물을 발견 -&gt; nav2를 끊는다 -&gt; 가장 큰 바운딩 박스를 기준으로 이동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/>
              <a:t>가장큰 바운딩 로직 넣은 이유 : 카메라에 보이는 광물이 여러개일때, 하나</a:t>
            </a:r>
            <a:r>
              <a:rPr lang="ko"/>
              <a:t>의</a:t>
            </a:r>
            <a:r>
              <a:rPr lang="ko"/>
              <a:t> 광물을 따라가기 위함 **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9" name="Google Shape;3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93000"/>
            <a:ext cx="4431347" cy="155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2674" y="2793000"/>
            <a:ext cx="4431326" cy="1551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1" name="Google Shape;351;p21"/>
          <p:cNvCxnSpPr>
            <a:stCxn id="349" idx="3"/>
            <a:endCxn id="350" idx="1"/>
          </p:cNvCxnSpPr>
          <p:nvPr/>
        </p:nvCxnSpPr>
        <p:spPr>
          <a:xfrm>
            <a:off x="4431347" y="3568750"/>
            <a:ext cx="2814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2" name="Google Shape;352;p21"/>
          <p:cNvCxnSpPr/>
          <p:nvPr/>
        </p:nvCxnSpPr>
        <p:spPr>
          <a:xfrm rot="10800000">
            <a:off x="2698900" y="4113450"/>
            <a:ext cx="397800" cy="592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3" name="Google Shape;353;p21"/>
          <p:cNvSpPr txBox="1"/>
          <p:nvPr/>
        </p:nvSpPr>
        <p:spPr>
          <a:xfrm>
            <a:off x="3024175" y="4785925"/>
            <a:ext cx="938400" cy="1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로봇1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4" name="Google Shape;354;p21"/>
          <p:cNvSpPr txBox="1"/>
          <p:nvPr/>
        </p:nvSpPr>
        <p:spPr>
          <a:xfrm>
            <a:off x="6993600" y="4627225"/>
            <a:ext cx="1340700" cy="5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rPr>
              <a:t>바운딩 박스가 중심에 위치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55" name="Google Shape;355;p21"/>
          <p:cNvCxnSpPr/>
          <p:nvPr/>
        </p:nvCxnSpPr>
        <p:spPr>
          <a:xfrm flipH="1" rot="10800000">
            <a:off x="957100" y="3855875"/>
            <a:ext cx="330600" cy="72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6" name="Google Shape;356;p21"/>
          <p:cNvSpPr txBox="1"/>
          <p:nvPr/>
        </p:nvSpPr>
        <p:spPr>
          <a:xfrm>
            <a:off x="94275" y="4602625"/>
            <a:ext cx="86688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ko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lang="ko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w</a:t>
            </a:r>
            <a:r>
              <a:rPr lang="ko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ko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h</a:t>
            </a:r>
            <a:r>
              <a:rPr lang="ko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050">
                <a:solidFill>
                  <a:srgbClr val="D4D4D4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endParaRPr sz="1050">
              <a:solidFill>
                <a:srgbClr val="D4D4D4"/>
              </a:solidFill>
              <a:highlight>
                <a:srgbClr val="1F1F1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ko" sz="1050">
                <a:solidFill>
                  <a:srgbClr val="4EC9B0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lang="ko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ko" sz="1050">
                <a:solidFill>
                  <a:srgbClr val="DCDCAA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boundingRect</a:t>
            </a:r>
            <a:r>
              <a:rPr lang="ko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ko" sz="1050">
                <a:solidFill>
                  <a:srgbClr val="9CDCFE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largest_contour</a:t>
            </a:r>
            <a:r>
              <a:rPr lang="ko" sz="1050">
                <a:solidFill>
                  <a:srgbClr val="CCCCCC"/>
                </a:solidFill>
                <a:highlight>
                  <a:srgbClr val="1F1F1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300">
              <a:solidFill>
                <a:schemeClr val="dk2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357" name="Google Shape;357;p21"/>
          <p:cNvCxnSpPr/>
          <p:nvPr/>
        </p:nvCxnSpPr>
        <p:spPr>
          <a:xfrm flipH="1">
            <a:off x="5106250" y="1589075"/>
            <a:ext cx="442200" cy="1181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8" name="Google Shape;35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2650" y="142025"/>
            <a:ext cx="2928725" cy="189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